
<file path=[Content_Types].xml><?xml version="1.0" encoding="utf-8"?>
<Types xmlns="http://schemas.openxmlformats.org/package/2006/content-types">
  <Default Extension="xml" ContentType="application/xml"/>
  <Default Extension="wmv" ContentType="video/x-ms-wmv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87" r:id="rId2"/>
    <p:sldId id="256" r:id="rId3"/>
    <p:sldId id="259" r:id="rId4"/>
    <p:sldId id="288" r:id="rId5"/>
    <p:sldId id="289" r:id="rId6"/>
    <p:sldId id="290" r:id="rId7"/>
    <p:sldId id="291" r:id="rId8"/>
    <p:sldId id="286" r:id="rId9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  <a:srgbClr val="53D2FF"/>
    <a:srgbClr val="00458A"/>
    <a:srgbClr val="2FC9FF"/>
    <a:srgbClr val="41A0DA"/>
    <a:srgbClr val="000000"/>
    <a:srgbClr val="63BBD7"/>
    <a:srgbClr val="FFB829"/>
    <a:srgbClr val="D28C00"/>
    <a:srgbClr val="F2A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71" autoAdjust="0"/>
    <p:restoredTop sz="94553" autoAdjust="0"/>
  </p:normalViewPr>
  <p:slideViewPr>
    <p:cSldViewPr>
      <p:cViewPr>
        <p:scale>
          <a:sx n="148" d="100"/>
          <a:sy n="148" d="100"/>
        </p:scale>
        <p:origin x="240" y="7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0E5BC-B417-466E-A76A-1359E7C5B0BB}" type="datetimeFigureOut">
              <a:rPr lang="zh-CN" altLang="en-US" smtClean="0"/>
              <a:t>17/1/3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0E0E2-7263-44C4-AAA9-733DBA7BD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092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728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066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37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495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813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2.png"/><Relationship Id="rId1" Type="http://schemas.microsoft.com/office/2007/relationships/media" Target="../media/media1.wmv"/><Relationship Id="rId2" Type="http://schemas.openxmlformats.org/officeDocument/2006/relationships/video" Target="../media/media1.wmv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360data\重要数据\桌面\Hi-Tech Logo Re[00_00_10][20140808-141553-1]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i-Tech Logo Reveal 02_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0413" cy="6856413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17/1/3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17/1/3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17/1/3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17/1/3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17/1/3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17/1/3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17/1/3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17/1/3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ransition spd="slow">
    <p:push dir="r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17"/>
          <p:cNvSpPr txBox="1"/>
          <p:nvPr/>
        </p:nvSpPr>
        <p:spPr>
          <a:xfrm>
            <a:off x="5562122" y="2927796"/>
            <a:ext cx="4798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rgbClr val="53D2FF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大数据时代</a:t>
            </a:r>
            <a:endParaRPr lang="zh-CN" altLang="en-US" sz="5400" dirty="0">
              <a:solidFill>
                <a:srgbClr val="53D2FF"/>
              </a:solidFill>
              <a:effectLst>
                <a:outerShdw blurRad="266700" algn="tl" rotWithShape="0">
                  <a:srgbClr val="53D2FF">
                    <a:alpha val="5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1" descr="D:\360data\重要数据\桌面\66666666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84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2" descr="D:\360data\重要数据\桌面\55555555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84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3" descr="D:\360data\重要数据\桌面\444444444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84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4" descr="D:\360data\重要数据\桌面\3333333333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84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5" descr="D:\360data\重要数据\桌面\22222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84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6" descr="D:\360data\重要数据\桌面\1111111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84" y="982314"/>
            <a:ext cx="3454798" cy="345479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LOGO" descr="D:\360data\重要数据\桌面\23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52" y="2215184"/>
            <a:ext cx="894862" cy="989058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184" y="2410966"/>
            <a:ext cx="18954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68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36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8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40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7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8" ac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xit" presetSubtype="32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1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0"/>
            <a:ext cx="5297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7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直接连接符 129"/>
          <p:cNvCxnSpPr/>
          <p:nvPr/>
        </p:nvCxnSpPr>
        <p:spPr>
          <a:xfrm>
            <a:off x="0" y="5229200"/>
            <a:ext cx="955159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flipH="1">
            <a:off x="5087094" y="2244674"/>
            <a:ext cx="2786907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0" dirty="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Arial Rounded MT Bold" pitchFamily="34" charset="0"/>
                <a:cs typeface="Times New Roman" pitchFamily="18" charset="0"/>
              </a:rPr>
              <a:t>大数据的兴起</a:t>
            </a:r>
            <a:endParaRPr kumimoji="0" lang="zh-CN" altLang="en-US" sz="32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uLnTx/>
              <a:uFillTx/>
              <a:latin typeface="Arial Rounded MT Bold" pitchFamily="34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87094" y="2880343"/>
            <a:ext cx="5760640" cy="196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2012</a:t>
            </a:r>
            <a:r>
              <a:rPr lang="zh-CN" altLang="zh-CN" sz="2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年后，大数据被越来越多地</a:t>
            </a:r>
            <a:r>
              <a:rPr lang="zh-CN" altLang="zh-CN" sz="2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提及</a:t>
            </a:r>
            <a:r>
              <a:rPr lang="zh-CN" altLang="en-US" sz="2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zh-CN" sz="2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亚马逊、沃尔玛、雅虎、</a:t>
            </a:r>
            <a:r>
              <a:rPr lang="en-US" altLang="zh-CN" sz="2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IBM</a:t>
            </a:r>
            <a:r>
              <a:rPr lang="zh-CN" altLang="zh-CN" sz="2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、苹果、谷歌这些国际巨头更是在很早的时候，就开始在大数据方面进行研究和布局。 </a:t>
            </a:r>
            <a:endParaRPr lang="en-US" altLang="zh-CN" sz="2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5087094" y="2775849"/>
            <a:ext cx="576064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32" y="1484784"/>
            <a:ext cx="4160268" cy="3168352"/>
          </a:xfrm>
          <a:prstGeom prst="rect">
            <a:avLst/>
          </a:prstGeom>
        </p:spPr>
      </p:pic>
      <p:pic>
        <p:nvPicPr>
          <p:cNvPr id="192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263" y="2440225"/>
            <a:ext cx="18954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01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path" presetSubtype="0" decel="3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77457E-6 L -0.59375 -2.77457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8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" presetClass="exit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11"/>
          <p:cNvSpPr>
            <a:spLocks/>
          </p:cNvSpPr>
          <p:nvPr/>
        </p:nvSpPr>
        <p:spPr bwMode="auto">
          <a:xfrm>
            <a:off x="5181992" y="2228671"/>
            <a:ext cx="1941662" cy="2000422"/>
          </a:xfrm>
          <a:custGeom>
            <a:avLst/>
            <a:gdLst>
              <a:gd name="T0" fmla="*/ 276 w 322"/>
              <a:gd name="T1" fmla="*/ 284 h 332"/>
              <a:gd name="T2" fmla="*/ 162 w 322"/>
              <a:gd name="T3" fmla="*/ 332 h 332"/>
              <a:gd name="T4" fmla="*/ 0 w 322"/>
              <a:gd name="T5" fmla="*/ 170 h 332"/>
              <a:gd name="T6" fmla="*/ 47 w 322"/>
              <a:gd name="T7" fmla="*/ 51 h 332"/>
              <a:gd name="T8" fmla="*/ 162 w 322"/>
              <a:gd name="T9" fmla="*/ 0 h 332"/>
              <a:gd name="T10" fmla="*/ 322 w 322"/>
              <a:gd name="T11" fmla="*/ 0 h 332"/>
              <a:gd name="T12" fmla="*/ 322 w 322"/>
              <a:gd name="T13" fmla="*/ 170 h 332"/>
              <a:gd name="T14" fmla="*/ 276 w 322"/>
              <a:gd name="T15" fmla="*/ 284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" h="332">
                <a:moveTo>
                  <a:pt x="276" y="284"/>
                </a:moveTo>
                <a:cubicBezTo>
                  <a:pt x="246" y="314"/>
                  <a:pt x="206" y="332"/>
                  <a:pt x="162" y="332"/>
                </a:cubicBezTo>
                <a:cubicBezTo>
                  <a:pt x="72" y="332"/>
                  <a:pt x="0" y="259"/>
                  <a:pt x="0" y="170"/>
                </a:cubicBezTo>
                <a:cubicBezTo>
                  <a:pt x="0" y="125"/>
                  <a:pt x="18" y="81"/>
                  <a:pt x="47" y="51"/>
                </a:cubicBezTo>
                <a:cubicBezTo>
                  <a:pt x="77" y="22"/>
                  <a:pt x="117" y="0"/>
                  <a:pt x="162" y="0"/>
                </a:cubicBezTo>
                <a:cubicBezTo>
                  <a:pt x="322" y="0"/>
                  <a:pt x="322" y="0"/>
                  <a:pt x="322" y="0"/>
                </a:cubicBezTo>
                <a:cubicBezTo>
                  <a:pt x="322" y="170"/>
                  <a:pt x="322" y="170"/>
                  <a:pt x="322" y="170"/>
                </a:cubicBezTo>
                <a:cubicBezTo>
                  <a:pt x="322" y="214"/>
                  <a:pt x="305" y="255"/>
                  <a:pt x="276" y="284"/>
                </a:cubicBezTo>
                <a:close/>
              </a:path>
            </a:pathLst>
          </a:custGeom>
          <a:solidFill>
            <a:srgbClr val="53D2FF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  <a:extLst/>
        </p:spPr>
        <p:txBody>
          <a:bodyPr vert="horz" wrap="square" lIns="91440" tIns="64800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UKIJ Qolyazma" pitchFamily="18" charset="0"/>
                <a:ea typeface="UKIJ Qolyazma" pitchFamily="18" charset="0"/>
                <a:cs typeface="UKIJ Qolyazma" pitchFamily="18" charset="0"/>
              </a:rPr>
              <a:t>商业变革</a:t>
            </a:r>
            <a:endParaRPr lang="zh-CN" altLang="en-US" sz="2800" dirty="0">
              <a:solidFill>
                <a:schemeClr val="bg1"/>
              </a:solidFill>
              <a:latin typeface="UKIJ Qolyazma" pitchFamily="18" charset="0"/>
              <a:ea typeface="UKIJ Qolyazma" pitchFamily="18" charset="0"/>
              <a:cs typeface="UKIJ Qolyazma" pitchFamily="18" charset="0"/>
            </a:endParaRPr>
          </a:p>
        </p:txBody>
      </p:sp>
      <p:sp>
        <p:nvSpPr>
          <p:cNvPr id="30" name="Freeform 6"/>
          <p:cNvSpPr>
            <a:spLocks/>
          </p:cNvSpPr>
          <p:nvPr/>
        </p:nvSpPr>
        <p:spPr bwMode="auto">
          <a:xfrm>
            <a:off x="2214473" y="2228671"/>
            <a:ext cx="1941662" cy="2000422"/>
          </a:xfrm>
          <a:custGeom>
            <a:avLst/>
            <a:gdLst>
              <a:gd name="T0" fmla="*/ 276 w 322"/>
              <a:gd name="T1" fmla="*/ 284 h 332"/>
              <a:gd name="T2" fmla="*/ 161 w 322"/>
              <a:gd name="T3" fmla="*/ 332 h 332"/>
              <a:gd name="T4" fmla="*/ 0 w 322"/>
              <a:gd name="T5" fmla="*/ 170 h 332"/>
              <a:gd name="T6" fmla="*/ 47 w 322"/>
              <a:gd name="T7" fmla="*/ 51 h 332"/>
              <a:gd name="T8" fmla="*/ 162 w 322"/>
              <a:gd name="T9" fmla="*/ 0 h 332"/>
              <a:gd name="T10" fmla="*/ 322 w 322"/>
              <a:gd name="T11" fmla="*/ 0 h 332"/>
              <a:gd name="T12" fmla="*/ 322 w 322"/>
              <a:gd name="T13" fmla="*/ 170 h 332"/>
              <a:gd name="T14" fmla="*/ 276 w 322"/>
              <a:gd name="T15" fmla="*/ 284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" h="332">
                <a:moveTo>
                  <a:pt x="276" y="284"/>
                </a:moveTo>
                <a:cubicBezTo>
                  <a:pt x="246" y="314"/>
                  <a:pt x="206" y="332"/>
                  <a:pt x="161" y="332"/>
                </a:cubicBezTo>
                <a:cubicBezTo>
                  <a:pt x="72" y="332"/>
                  <a:pt x="0" y="259"/>
                  <a:pt x="0" y="170"/>
                </a:cubicBezTo>
                <a:cubicBezTo>
                  <a:pt x="0" y="125"/>
                  <a:pt x="18" y="81"/>
                  <a:pt x="47" y="51"/>
                </a:cubicBezTo>
                <a:cubicBezTo>
                  <a:pt x="76" y="22"/>
                  <a:pt x="117" y="0"/>
                  <a:pt x="162" y="0"/>
                </a:cubicBezTo>
                <a:cubicBezTo>
                  <a:pt x="322" y="0"/>
                  <a:pt x="322" y="0"/>
                  <a:pt x="322" y="0"/>
                </a:cubicBezTo>
                <a:cubicBezTo>
                  <a:pt x="322" y="170"/>
                  <a:pt x="322" y="170"/>
                  <a:pt x="322" y="170"/>
                </a:cubicBezTo>
                <a:cubicBezTo>
                  <a:pt x="322" y="214"/>
                  <a:pt x="305" y="255"/>
                  <a:pt x="276" y="284"/>
                </a:cubicBezTo>
                <a:close/>
              </a:path>
            </a:pathLst>
          </a:custGeom>
          <a:solidFill>
            <a:srgbClr val="53D2FF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  <a:extLst/>
        </p:spPr>
        <p:txBody>
          <a:bodyPr vert="horz" wrap="square" lIns="91440" tIns="64800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UKIJ Qolyazma" pitchFamily="18" charset="0"/>
                <a:ea typeface="UKIJ Qolyazma" pitchFamily="18" charset="0"/>
                <a:cs typeface="UKIJ Qolyazma" pitchFamily="18" charset="0"/>
              </a:rPr>
              <a:t>思维变革</a:t>
            </a:r>
            <a:endParaRPr lang="zh-CN" altLang="en-US" sz="2800" dirty="0">
              <a:solidFill>
                <a:schemeClr val="bg1"/>
              </a:solidFill>
              <a:latin typeface="UKIJ Qolyazma" pitchFamily="18" charset="0"/>
              <a:cs typeface="UKIJ Qolyazma" pitchFamily="18" charset="0"/>
            </a:endParaRPr>
          </a:p>
        </p:txBody>
      </p:sp>
      <p:sp>
        <p:nvSpPr>
          <p:cNvPr id="31" name="Freeform 16"/>
          <p:cNvSpPr>
            <a:spLocks/>
          </p:cNvSpPr>
          <p:nvPr/>
        </p:nvSpPr>
        <p:spPr bwMode="auto">
          <a:xfrm>
            <a:off x="8149510" y="2228671"/>
            <a:ext cx="1944216" cy="2000422"/>
          </a:xfrm>
          <a:custGeom>
            <a:avLst/>
            <a:gdLst>
              <a:gd name="T0" fmla="*/ 276 w 322"/>
              <a:gd name="T1" fmla="*/ 284 h 332"/>
              <a:gd name="T2" fmla="*/ 162 w 322"/>
              <a:gd name="T3" fmla="*/ 332 h 332"/>
              <a:gd name="T4" fmla="*/ 0 w 322"/>
              <a:gd name="T5" fmla="*/ 170 h 332"/>
              <a:gd name="T6" fmla="*/ 48 w 322"/>
              <a:gd name="T7" fmla="*/ 51 h 332"/>
              <a:gd name="T8" fmla="*/ 162 w 322"/>
              <a:gd name="T9" fmla="*/ 0 h 332"/>
              <a:gd name="T10" fmla="*/ 322 w 322"/>
              <a:gd name="T11" fmla="*/ 0 h 332"/>
              <a:gd name="T12" fmla="*/ 322 w 322"/>
              <a:gd name="T13" fmla="*/ 170 h 332"/>
              <a:gd name="T14" fmla="*/ 276 w 322"/>
              <a:gd name="T15" fmla="*/ 284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" h="332">
                <a:moveTo>
                  <a:pt x="276" y="284"/>
                </a:moveTo>
                <a:cubicBezTo>
                  <a:pt x="246" y="314"/>
                  <a:pt x="207" y="332"/>
                  <a:pt x="162" y="332"/>
                </a:cubicBezTo>
                <a:cubicBezTo>
                  <a:pt x="72" y="332"/>
                  <a:pt x="0" y="259"/>
                  <a:pt x="0" y="170"/>
                </a:cubicBezTo>
                <a:cubicBezTo>
                  <a:pt x="0" y="125"/>
                  <a:pt x="18" y="81"/>
                  <a:pt x="48" y="51"/>
                </a:cubicBezTo>
                <a:cubicBezTo>
                  <a:pt x="77" y="22"/>
                  <a:pt x="118" y="0"/>
                  <a:pt x="162" y="0"/>
                </a:cubicBezTo>
                <a:cubicBezTo>
                  <a:pt x="322" y="0"/>
                  <a:pt x="322" y="0"/>
                  <a:pt x="322" y="0"/>
                </a:cubicBezTo>
                <a:cubicBezTo>
                  <a:pt x="322" y="170"/>
                  <a:pt x="322" y="170"/>
                  <a:pt x="322" y="170"/>
                </a:cubicBezTo>
                <a:cubicBezTo>
                  <a:pt x="322" y="214"/>
                  <a:pt x="305" y="255"/>
                  <a:pt x="276" y="284"/>
                </a:cubicBezTo>
                <a:close/>
              </a:path>
            </a:pathLst>
          </a:custGeom>
          <a:solidFill>
            <a:srgbClr val="53D2FF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  <a:extLst/>
        </p:spPr>
        <p:txBody>
          <a:bodyPr vert="horz" wrap="square" lIns="91440" tIns="64800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UKIJ Qolyazma" pitchFamily="18" charset="0"/>
                <a:ea typeface="UKIJ Qolyazma" pitchFamily="18" charset="0"/>
                <a:cs typeface="UKIJ Qolyazma" pitchFamily="18" charset="0"/>
              </a:rPr>
              <a:t>管理变革</a:t>
            </a:r>
            <a:endParaRPr lang="zh-CN" altLang="en-US" sz="2800" dirty="0">
              <a:solidFill>
                <a:schemeClr val="bg1"/>
              </a:solidFill>
              <a:latin typeface="UKIJ Qolyazma" pitchFamily="18" charset="0"/>
              <a:ea typeface="UKIJ Qolyazma" pitchFamily="18" charset="0"/>
              <a:cs typeface="UKIJ Qolyazma" pitchFamily="18" charset="0"/>
            </a:endParaRPr>
          </a:p>
        </p:txBody>
      </p:sp>
      <p:pic>
        <p:nvPicPr>
          <p:cNvPr id="68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263" y="2440225"/>
            <a:ext cx="18954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583038" y="404664"/>
            <a:ext cx="346761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320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大数据时代的</a:t>
            </a:r>
            <a:r>
              <a:rPr lang="zh-CN" altLang="en-US" sz="3200" dirty="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变革</a:t>
            </a:r>
            <a:endParaRPr lang="zh-CN" altLang="en-US" sz="3200" dirty="0" smtClean="0"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112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decel="3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77457E-6 L -0.59375 -2.77457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8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" presetClass="exit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 hidden="1"/>
          <p:cNvSpPr>
            <a:spLocks/>
          </p:cNvSpPr>
          <p:nvPr/>
        </p:nvSpPr>
        <p:spPr bwMode="auto">
          <a:xfrm>
            <a:off x="2322407" y="2712798"/>
            <a:ext cx="924272" cy="916898"/>
          </a:xfrm>
          <a:custGeom>
            <a:avLst/>
            <a:gdLst>
              <a:gd name="T0" fmla="*/ 2 w 159"/>
              <a:gd name="T1" fmla="*/ 0 h 158"/>
              <a:gd name="T2" fmla="*/ 0 w 159"/>
              <a:gd name="T3" fmla="*/ 0 h 158"/>
              <a:gd name="T4" fmla="*/ 0 w 159"/>
              <a:gd name="T5" fmla="*/ 6 h 158"/>
              <a:gd name="T6" fmla="*/ 0 w 159"/>
              <a:gd name="T7" fmla="*/ 106 h 158"/>
              <a:gd name="T8" fmla="*/ 0 w 159"/>
              <a:gd name="T9" fmla="*/ 158 h 158"/>
              <a:gd name="T10" fmla="*/ 159 w 159"/>
              <a:gd name="T11" fmla="*/ 158 h 158"/>
              <a:gd name="T12" fmla="*/ 159 w 159"/>
              <a:gd name="T13" fmla="*/ 157 h 158"/>
              <a:gd name="T14" fmla="*/ 2 w 159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58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58"/>
                  <a:pt x="0" y="158"/>
                  <a:pt x="0" y="158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7"/>
                  <a:pt x="159" y="157"/>
                  <a:pt x="159" y="157"/>
                </a:cubicBezTo>
                <a:cubicBezTo>
                  <a:pt x="159" y="70"/>
                  <a:pt x="89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312099" y="2492502"/>
            <a:ext cx="2020615" cy="2025531"/>
            <a:chOff x="1312099" y="2614471"/>
            <a:chExt cx="2020615" cy="2025531"/>
          </a:xfrm>
          <a:solidFill>
            <a:srgbClr val="53D2FF"/>
          </a:solidFill>
        </p:grpSpPr>
        <p:sp>
          <p:nvSpPr>
            <p:cNvPr id="5" name="Freeform 7"/>
            <p:cNvSpPr>
              <a:spLocks noEditPoints="1"/>
            </p:cNvSpPr>
            <p:nvPr/>
          </p:nvSpPr>
          <p:spPr bwMode="auto">
            <a:xfrm>
              <a:off x="1312099" y="2614471"/>
              <a:ext cx="2020615" cy="2025531"/>
            </a:xfrm>
            <a:custGeom>
              <a:avLst/>
              <a:gdLst>
                <a:gd name="T0" fmla="*/ 174 w 348"/>
                <a:gd name="T1" fmla="*/ 349 h 349"/>
                <a:gd name="T2" fmla="*/ 0 w 348"/>
                <a:gd name="T3" fmla="*/ 175 h 349"/>
                <a:gd name="T4" fmla="*/ 174 w 348"/>
                <a:gd name="T5" fmla="*/ 0 h 349"/>
                <a:gd name="T6" fmla="*/ 348 w 348"/>
                <a:gd name="T7" fmla="*/ 175 h 349"/>
                <a:gd name="T8" fmla="*/ 174 w 348"/>
                <a:gd name="T9" fmla="*/ 349 h 349"/>
                <a:gd name="T10" fmla="*/ 174 w 348"/>
                <a:gd name="T11" fmla="*/ 10 h 349"/>
                <a:gd name="T12" fmla="*/ 9 w 348"/>
                <a:gd name="T13" fmla="*/ 175 h 349"/>
                <a:gd name="T14" fmla="*/ 174 w 348"/>
                <a:gd name="T15" fmla="*/ 339 h 349"/>
                <a:gd name="T16" fmla="*/ 339 w 348"/>
                <a:gd name="T17" fmla="*/ 175 h 349"/>
                <a:gd name="T18" fmla="*/ 174 w 348"/>
                <a:gd name="T19" fmla="*/ 1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8" h="349">
                  <a:moveTo>
                    <a:pt x="174" y="349"/>
                  </a:moveTo>
                  <a:cubicBezTo>
                    <a:pt x="78" y="349"/>
                    <a:pt x="0" y="270"/>
                    <a:pt x="0" y="175"/>
                  </a:cubicBezTo>
                  <a:cubicBezTo>
                    <a:pt x="0" y="79"/>
                    <a:pt x="78" y="0"/>
                    <a:pt x="174" y="0"/>
                  </a:cubicBezTo>
                  <a:cubicBezTo>
                    <a:pt x="270" y="0"/>
                    <a:pt x="348" y="79"/>
                    <a:pt x="348" y="175"/>
                  </a:cubicBezTo>
                  <a:cubicBezTo>
                    <a:pt x="348" y="270"/>
                    <a:pt x="270" y="349"/>
                    <a:pt x="174" y="349"/>
                  </a:cubicBezTo>
                  <a:close/>
                  <a:moveTo>
                    <a:pt x="174" y="10"/>
                  </a:moveTo>
                  <a:cubicBezTo>
                    <a:pt x="83" y="10"/>
                    <a:pt x="9" y="84"/>
                    <a:pt x="9" y="175"/>
                  </a:cubicBezTo>
                  <a:cubicBezTo>
                    <a:pt x="9" y="265"/>
                    <a:pt x="83" y="339"/>
                    <a:pt x="174" y="339"/>
                  </a:cubicBezTo>
                  <a:cubicBezTo>
                    <a:pt x="265" y="339"/>
                    <a:pt x="339" y="265"/>
                    <a:pt x="339" y="175"/>
                  </a:cubicBezTo>
                  <a:cubicBezTo>
                    <a:pt x="339" y="84"/>
                    <a:pt x="265" y="10"/>
                    <a:pt x="17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2322407" y="2816041"/>
              <a:ext cx="12292" cy="2335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2322407" y="4187699"/>
              <a:ext cx="12292" cy="2384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1525960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2637053" y="2914368"/>
              <a:ext cx="98327" cy="157323"/>
            </a:xfrm>
            <a:custGeom>
              <a:avLst/>
              <a:gdLst>
                <a:gd name="T0" fmla="*/ 4 w 40"/>
                <a:gd name="T1" fmla="*/ 64 h 64"/>
                <a:gd name="T2" fmla="*/ 0 w 40"/>
                <a:gd name="T3" fmla="*/ 60 h 64"/>
                <a:gd name="T4" fmla="*/ 35 w 40"/>
                <a:gd name="T5" fmla="*/ 0 h 64"/>
                <a:gd name="T6" fmla="*/ 40 w 40"/>
                <a:gd name="T7" fmla="*/ 3 h 64"/>
                <a:gd name="T8" fmla="*/ 4 w 40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4">
                  <a:moveTo>
                    <a:pt x="4" y="64"/>
                  </a:moveTo>
                  <a:lnTo>
                    <a:pt x="0" y="60"/>
                  </a:lnTo>
                  <a:lnTo>
                    <a:pt x="35" y="0"/>
                  </a:lnTo>
                  <a:lnTo>
                    <a:pt x="40" y="3"/>
                  </a:lnTo>
                  <a:lnTo>
                    <a:pt x="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2880411" y="3211807"/>
              <a:ext cx="149949" cy="93410"/>
            </a:xfrm>
            <a:custGeom>
              <a:avLst/>
              <a:gdLst>
                <a:gd name="T0" fmla="*/ 2 w 61"/>
                <a:gd name="T1" fmla="*/ 38 h 38"/>
                <a:gd name="T2" fmla="*/ 0 w 61"/>
                <a:gd name="T3" fmla="*/ 33 h 38"/>
                <a:gd name="T4" fmla="*/ 56 w 61"/>
                <a:gd name="T5" fmla="*/ 0 h 38"/>
                <a:gd name="T6" fmla="*/ 61 w 61"/>
                <a:gd name="T7" fmla="*/ 5 h 38"/>
                <a:gd name="T8" fmla="*/ 2 w 61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8">
                  <a:moveTo>
                    <a:pt x="2" y="38"/>
                  </a:moveTo>
                  <a:lnTo>
                    <a:pt x="0" y="33"/>
                  </a:lnTo>
                  <a:lnTo>
                    <a:pt x="56" y="0"/>
                  </a:lnTo>
                  <a:lnTo>
                    <a:pt x="61" y="5"/>
                  </a:lnTo>
                  <a:lnTo>
                    <a:pt x="2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1916809" y="4170493"/>
              <a:ext cx="98327" cy="149949"/>
            </a:xfrm>
            <a:custGeom>
              <a:avLst/>
              <a:gdLst>
                <a:gd name="T0" fmla="*/ 4 w 40"/>
                <a:gd name="T1" fmla="*/ 61 h 61"/>
                <a:gd name="T2" fmla="*/ 0 w 40"/>
                <a:gd name="T3" fmla="*/ 56 h 61"/>
                <a:gd name="T4" fmla="*/ 35 w 40"/>
                <a:gd name="T5" fmla="*/ 0 h 61"/>
                <a:gd name="T6" fmla="*/ 40 w 40"/>
                <a:gd name="T7" fmla="*/ 2 h 61"/>
                <a:gd name="T8" fmla="*/ 4 w 40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1">
                  <a:moveTo>
                    <a:pt x="4" y="61"/>
                  </a:moveTo>
                  <a:lnTo>
                    <a:pt x="0" y="56"/>
                  </a:lnTo>
                  <a:lnTo>
                    <a:pt x="35" y="0"/>
                  </a:lnTo>
                  <a:lnTo>
                    <a:pt x="40" y="2"/>
                  </a:lnTo>
                  <a:lnTo>
                    <a:pt x="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1631661" y="3932049"/>
              <a:ext cx="149949" cy="93410"/>
            </a:xfrm>
            <a:custGeom>
              <a:avLst/>
              <a:gdLst>
                <a:gd name="T0" fmla="*/ 2 w 61"/>
                <a:gd name="T1" fmla="*/ 38 h 38"/>
                <a:gd name="T2" fmla="*/ 0 w 61"/>
                <a:gd name="T3" fmla="*/ 35 h 38"/>
                <a:gd name="T4" fmla="*/ 59 w 61"/>
                <a:gd name="T5" fmla="*/ 0 h 38"/>
                <a:gd name="T6" fmla="*/ 61 w 61"/>
                <a:gd name="T7" fmla="*/ 5 h 38"/>
                <a:gd name="T8" fmla="*/ 2 w 61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8">
                  <a:moveTo>
                    <a:pt x="2" y="38"/>
                  </a:moveTo>
                  <a:lnTo>
                    <a:pt x="0" y="35"/>
                  </a:lnTo>
                  <a:lnTo>
                    <a:pt x="59" y="0"/>
                  </a:lnTo>
                  <a:lnTo>
                    <a:pt x="61" y="5"/>
                  </a:lnTo>
                  <a:lnTo>
                    <a:pt x="2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1631661" y="3211807"/>
              <a:ext cx="149949" cy="98327"/>
            </a:xfrm>
            <a:custGeom>
              <a:avLst/>
              <a:gdLst>
                <a:gd name="T0" fmla="*/ 59 w 61"/>
                <a:gd name="T1" fmla="*/ 40 h 40"/>
                <a:gd name="T2" fmla="*/ 0 w 61"/>
                <a:gd name="T3" fmla="*/ 5 h 40"/>
                <a:gd name="T4" fmla="*/ 2 w 61"/>
                <a:gd name="T5" fmla="*/ 0 h 40"/>
                <a:gd name="T6" fmla="*/ 61 w 61"/>
                <a:gd name="T7" fmla="*/ 35 h 40"/>
                <a:gd name="T8" fmla="*/ 59 w 61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40">
                  <a:moveTo>
                    <a:pt x="59" y="40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61" y="35"/>
                  </a:lnTo>
                  <a:lnTo>
                    <a:pt x="5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2880411" y="3932049"/>
              <a:ext cx="145033" cy="93410"/>
            </a:xfrm>
            <a:custGeom>
              <a:avLst/>
              <a:gdLst>
                <a:gd name="T0" fmla="*/ 56 w 59"/>
                <a:gd name="T1" fmla="*/ 38 h 38"/>
                <a:gd name="T2" fmla="*/ 0 w 59"/>
                <a:gd name="T3" fmla="*/ 5 h 38"/>
                <a:gd name="T4" fmla="*/ 2 w 59"/>
                <a:gd name="T5" fmla="*/ 0 h 38"/>
                <a:gd name="T6" fmla="*/ 59 w 59"/>
                <a:gd name="T7" fmla="*/ 35 h 38"/>
                <a:gd name="T8" fmla="*/ 56 w 59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8">
                  <a:moveTo>
                    <a:pt x="56" y="38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59" y="35"/>
                  </a:lnTo>
                  <a:lnTo>
                    <a:pt x="5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2624761" y="4180325"/>
              <a:ext cx="93410" cy="152406"/>
            </a:xfrm>
            <a:custGeom>
              <a:avLst/>
              <a:gdLst>
                <a:gd name="T0" fmla="*/ 33 w 38"/>
                <a:gd name="T1" fmla="*/ 62 h 62"/>
                <a:gd name="T2" fmla="*/ 0 w 38"/>
                <a:gd name="T3" fmla="*/ 3 h 62"/>
                <a:gd name="T4" fmla="*/ 5 w 38"/>
                <a:gd name="T5" fmla="*/ 0 h 62"/>
                <a:gd name="T6" fmla="*/ 38 w 38"/>
                <a:gd name="T7" fmla="*/ 59 h 62"/>
                <a:gd name="T8" fmla="*/ 33 w 38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62">
                  <a:moveTo>
                    <a:pt x="33" y="62"/>
                  </a:moveTo>
                  <a:lnTo>
                    <a:pt x="0" y="3"/>
                  </a:lnTo>
                  <a:lnTo>
                    <a:pt x="5" y="0"/>
                  </a:lnTo>
                  <a:lnTo>
                    <a:pt x="38" y="59"/>
                  </a:lnTo>
                  <a:lnTo>
                    <a:pt x="33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1899602" y="2934033"/>
              <a:ext cx="98327" cy="149949"/>
            </a:xfrm>
            <a:custGeom>
              <a:avLst/>
              <a:gdLst>
                <a:gd name="T0" fmla="*/ 35 w 40"/>
                <a:gd name="T1" fmla="*/ 61 h 61"/>
                <a:gd name="T2" fmla="*/ 0 w 40"/>
                <a:gd name="T3" fmla="*/ 2 h 61"/>
                <a:gd name="T4" fmla="*/ 4 w 40"/>
                <a:gd name="T5" fmla="*/ 0 h 61"/>
                <a:gd name="T6" fmla="*/ 40 w 40"/>
                <a:gd name="T7" fmla="*/ 59 h 61"/>
                <a:gd name="T8" fmla="*/ 35 w 40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1">
                  <a:moveTo>
                    <a:pt x="35" y="61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40" y="59"/>
                  </a:lnTo>
                  <a:lnTo>
                    <a:pt x="35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2935710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 rot="16200000">
            <a:off x="1887309" y="3061078"/>
            <a:ext cx="870194" cy="105702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21"/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6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263" y="3188165"/>
            <a:ext cx="18954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组合 26"/>
          <p:cNvGrpSpPr/>
          <p:nvPr/>
        </p:nvGrpSpPr>
        <p:grpSpPr>
          <a:xfrm>
            <a:off x="2268533" y="3443813"/>
            <a:ext cx="870194" cy="105702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28" name="Rectangle 11"/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Rectangle 20"/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21"/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 rot="18000000">
            <a:off x="2080529" y="3109956"/>
            <a:ext cx="870194" cy="105702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33" name="Rectangle 11"/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20"/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21"/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 rot="19800000">
            <a:off x="2220848" y="3249245"/>
            <a:ext cx="870194" cy="105702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20"/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Oval 21"/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685043" y="4686172"/>
            <a:ext cx="377539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大数据时代的思维变革</a:t>
            </a:r>
            <a:endParaRPr lang="zh-CN" altLang="en-US" sz="2800" dirty="0" smtClean="0"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1" name="直接连接符 40"/>
          <p:cNvCxnSpPr>
            <a:stCxn id="5" idx="2"/>
          </p:cNvCxnSpPr>
          <p:nvPr/>
        </p:nvCxnSpPr>
        <p:spPr>
          <a:xfrm flipV="1">
            <a:off x="2322407" y="1700808"/>
            <a:ext cx="851746" cy="79169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3174153" y="1700808"/>
            <a:ext cx="1336877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828724" y="1503433"/>
            <a:ext cx="385990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不是随机样本，而是全体</a:t>
            </a: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925423" y="150838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53D2FF"/>
                </a:solidFill>
                <a:latin typeface="微软雅黑" pitchFamily="34" charset="-122"/>
                <a:ea typeface="微软雅黑" pitchFamily="34" charset="-122"/>
              </a:rPr>
              <a:t>更多</a:t>
            </a:r>
            <a:endParaRPr lang="zh-CN" altLang="en-US" sz="2000" dirty="0">
              <a:solidFill>
                <a:srgbClr val="53D2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 flipV="1">
            <a:off x="2812784" y="2373433"/>
            <a:ext cx="316110" cy="2750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128894" y="2373433"/>
            <a:ext cx="144664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828724" y="2215015"/>
            <a:ext cx="385990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不是精确性，而是混杂性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919811" y="2215015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53D2FF"/>
                </a:solidFill>
                <a:latin typeface="微软雅黑" pitchFamily="34" charset="-122"/>
                <a:ea typeface="微软雅黑" pitchFamily="34" charset="-122"/>
              </a:rPr>
              <a:t>更杂</a:t>
            </a:r>
            <a:endParaRPr lang="zh-CN" altLang="en-US" sz="2000" dirty="0">
              <a:solidFill>
                <a:srgbClr val="53D2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3214886" y="3097364"/>
            <a:ext cx="1360648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825039" y="2954023"/>
            <a:ext cx="385990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不是因果关系，而是相关</a:t>
            </a: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关系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925421" y="293894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53D2FF"/>
                </a:solidFill>
                <a:latin typeface="微软雅黑" pitchFamily="34" charset="-122"/>
                <a:ea typeface="微软雅黑" pitchFamily="34" charset="-122"/>
              </a:rPr>
              <a:t>更好</a:t>
            </a:r>
            <a:endParaRPr lang="zh-CN" altLang="en-US" sz="2000" dirty="0">
              <a:solidFill>
                <a:srgbClr val="53D2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46" name="Picture 22" descr="D:\360data\重要数据\桌面\未标题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764" y="6915150"/>
            <a:ext cx="17335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285581" y="4287992"/>
            <a:ext cx="5763979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首先，我们要分析与某事物相关的所有数据，而不是依靠分析少量的数据样本；其次，我们乐于接受数据的纷繁复杂，而不再追求精确性；最后，我们的思维发生了转变，不再探求难以捉摸的因果关系，转而关注事物的相关关系。</a:t>
            </a:r>
            <a:endParaRPr lang="zh-CN" altLang="en-US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549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0.8832 -4.8148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6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1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1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1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64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91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5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  <p:bldP spid="46" grpId="0"/>
      <p:bldP spid="52" grpId="0"/>
      <p:bldP spid="53" grpId="0"/>
      <p:bldP spid="58" grpId="0"/>
      <p:bldP spid="59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 hidden="1"/>
          <p:cNvSpPr>
            <a:spLocks/>
          </p:cNvSpPr>
          <p:nvPr/>
        </p:nvSpPr>
        <p:spPr bwMode="auto">
          <a:xfrm>
            <a:off x="2322407" y="2712798"/>
            <a:ext cx="924272" cy="916898"/>
          </a:xfrm>
          <a:custGeom>
            <a:avLst/>
            <a:gdLst>
              <a:gd name="T0" fmla="*/ 2 w 159"/>
              <a:gd name="T1" fmla="*/ 0 h 158"/>
              <a:gd name="T2" fmla="*/ 0 w 159"/>
              <a:gd name="T3" fmla="*/ 0 h 158"/>
              <a:gd name="T4" fmla="*/ 0 w 159"/>
              <a:gd name="T5" fmla="*/ 6 h 158"/>
              <a:gd name="T6" fmla="*/ 0 w 159"/>
              <a:gd name="T7" fmla="*/ 106 h 158"/>
              <a:gd name="T8" fmla="*/ 0 w 159"/>
              <a:gd name="T9" fmla="*/ 158 h 158"/>
              <a:gd name="T10" fmla="*/ 159 w 159"/>
              <a:gd name="T11" fmla="*/ 158 h 158"/>
              <a:gd name="T12" fmla="*/ 159 w 159"/>
              <a:gd name="T13" fmla="*/ 157 h 158"/>
              <a:gd name="T14" fmla="*/ 2 w 159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58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58"/>
                  <a:pt x="0" y="158"/>
                  <a:pt x="0" y="158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7"/>
                  <a:pt x="159" y="157"/>
                  <a:pt x="159" y="157"/>
                </a:cubicBezTo>
                <a:cubicBezTo>
                  <a:pt x="159" y="70"/>
                  <a:pt x="89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312099" y="2492502"/>
            <a:ext cx="2020615" cy="2025531"/>
            <a:chOff x="1312099" y="2614471"/>
            <a:chExt cx="2020615" cy="2025531"/>
          </a:xfrm>
          <a:solidFill>
            <a:srgbClr val="53D2FF"/>
          </a:solidFill>
        </p:grpSpPr>
        <p:sp>
          <p:nvSpPr>
            <p:cNvPr id="5" name="Freeform 7"/>
            <p:cNvSpPr>
              <a:spLocks noEditPoints="1"/>
            </p:cNvSpPr>
            <p:nvPr/>
          </p:nvSpPr>
          <p:spPr bwMode="auto">
            <a:xfrm>
              <a:off x="1312099" y="2614471"/>
              <a:ext cx="2020615" cy="2025531"/>
            </a:xfrm>
            <a:custGeom>
              <a:avLst/>
              <a:gdLst>
                <a:gd name="T0" fmla="*/ 174 w 348"/>
                <a:gd name="T1" fmla="*/ 349 h 349"/>
                <a:gd name="T2" fmla="*/ 0 w 348"/>
                <a:gd name="T3" fmla="*/ 175 h 349"/>
                <a:gd name="T4" fmla="*/ 174 w 348"/>
                <a:gd name="T5" fmla="*/ 0 h 349"/>
                <a:gd name="T6" fmla="*/ 348 w 348"/>
                <a:gd name="T7" fmla="*/ 175 h 349"/>
                <a:gd name="T8" fmla="*/ 174 w 348"/>
                <a:gd name="T9" fmla="*/ 349 h 349"/>
                <a:gd name="T10" fmla="*/ 174 w 348"/>
                <a:gd name="T11" fmla="*/ 10 h 349"/>
                <a:gd name="T12" fmla="*/ 9 w 348"/>
                <a:gd name="T13" fmla="*/ 175 h 349"/>
                <a:gd name="T14" fmla="*/ 174 w 348"/>
                <a:gd name="T15" fmla="*/ 339 h 349"/>
                <a:gd name="T16" fmla="*/ 339 w 348"/>
                <a:gd name="T17" fmla="*/ 175 h 349"/>
                <a:gd name="T18" fmla="*/ 174 w 348"/>
                <a:gd name="T19" fmla="*/ 1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8" h="349">
                  <a:moveTo>
                    <a:pt x="174" y="349"/>
                  </a:moveTo>
                  <a:cubicBezTo>
                    <a:pt x="78" y="349"/>
                    <a:pt x="0" y="270"/>
                    <a:pt x="0" y="175"/>
                  </a:cubicBezTo>
                  <a:cubicBezTo>
                    <a:pt x="0" y="79"/>
                    <a:pt x="78" y="0"/>
                    <a:pt x="174" y="0"/>
                  </a:cubicBezTo>
                  <a:cubicBezTo>
                    <a:pt x="270" y="0"/>
                    <a:pt x="348" y="79"/>
                    <a:pt x="348" y="175"/>
                  </a:cubicBezTo>
                  <a:cubicBezTo>
                    <a:pt x="348" y="270"/>
                    <a:pt x="270" y="349"/>
                    <a:pt x="174" y="349"/>
                  </a:cubicBezTo>
                  <a:close/>
                  <a:moveTo>
                    <a:pt x="174" y="10"/>
                  </a:moveTo>
                  <a:cubicBezTo>
                    <a:pt x="83" y="10"/>
                    <a:pt x="9" y="84"/>
                    <a:pt x="9" y="175"/>
                  </a:cubicBezTo>
                  <a:cubicBezTo>
                    <a:pt x="9" y="265"/>
                    <a:pt x="83" y="339"/>
                    <a:pt x="174" y="339"/>
                  </a:cubicBezTo>
                  <a:cubicBezTo>
                    <a:pt x="265" y="339"/>
                    <a:pt x="339" y="265"/>
                    <a:pt x="339" y="175"/>
                  </a:cubicBezTo>
                  <a:cubicBezTo>
                    <a:pt x="339" y="84"/>
                    <a:pt x="265" y="10"/>
                    <a:pt x="17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2322407" y="2816041"/>
              <a:ext cx="12292" cy="2335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2322407" y="4187699"/>
              <a:ext cx="12292" cy="2384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1525960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2637053" y="2914368"/>
              <a:ext cx="98327" cy="157323"/>
            </a:xfrm>
            <a:custGeom>
              <a:avLst/>
              <a:gdLst>
                <a:gd name="T0" fmla="*/ 4 w 40"/>
                <a:gd name="T1" fmla="*/ 64 h 64"/>
                <a:gd name="T2" fmla="*/ 0 w 40"/>
                <a:gd name="T3" fmla="*/ 60 h 64"/>
                <a:gd name="T4" fmla="*/ 35 w 40"/>
                <a:gd name="T5" fmla="*/ 0 h 64"/>
                <a:gd name="T6" fmla="*/ 40 w 40"/>
                <a:gd name="T7" fmla="*/ 3 h 64"/>
                <a:gd name="T8" fmla="*/ 4 w 40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4">
                  <a:moveTo>
                    <a:pt x="4" y="64"/>
                  </a:moveTo>
                  <a:lnTo>
                    <a:pt x="0" y="60"/>
                  </a:lnTo>
                  <a:lnTo>
                    <a:pt x="35" y="0"/>
                  </a:lnTo>
                  <a:lnTo>
                    <a:pt x="40" y="3"/>
                  </a:lnTo>
                  <a:lnTo>
                    <a:pt x="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2880411" y="3211807"/>
              <a:ext cx="149949" cy="93410"/>
            </a:xfrm>
            <a:custGeom>
              <a:avLst/>
              <a:gdLst>
                <a:gd name="T0" fmla="*/ 2 w 61"/>
                <a:gd name="T1" fmla="*/ 38 h 38"/>
                <a:gd name="T2" fmla="*/ 0 w 61"/>
                <a:gd name="T3" fmla="*/ 33 h 38"/>
                <a:gd name="T4" fmla="*/ 56 w 61"/>
                <a:gd name="T5" fmla="*/ 0 h 38"/>
                <a:gd name="T6" fmla="*/ 61 w 61"/>
                <a:gd name="T7" fmla="*/ 5 h 38"/>
                <a:gd name="T8" fmla="*/ 2 w 61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8">
                  <a:moveTo>
                    <a:pt x="2" y="38"/>
                  </a:moveTo>
                  <a:lnTo>
                    <a:pt x="0" y="33"/>
                  </a:lnTo>
                  <a:lnTo>
                    <a:pt x="56" y="0"/>
                  </a:lnTo>
                  <a:lnTo>
                    <a:pt x="61" y="5"/>
                  </a:lnTo>
                  <a:lnTo>
                    <a:pt x="2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1916809" y="4170493"/>
              <a:ext cx="98327" cy="149949"/>
            </a:xfrm>
            <a:custGeom>
              <a:avLst/>
              <a:gdLst>
                <a:gd name="T0" fmla="*/ 4 w 40"/>
                <a:gd name="T1" fmla="*/ 61 h 61"/>
                <a:gd name="T2" fmla="*/ 0 w 40"/>
                <a:gd name="T3" fmla="*/ 56 h 61"/>
                <a:gd name="T4" fmla="*/ 35 w 40"/>
                <a:gd name="T5" fmla="*/ 0 h 61"/>
                <a:gd name="T6" fmla="*/ 40 w 40"/>
                <a:gd name="T7" fmla="*/ 2 h 61"/>
                <a:gd name="T8" fmla="*/ 4 w 40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1">
                  <a:moveTo>
                    <a:pt x="4" y="61"/>
                  </a:moveTo>
                  <a:lnTo>
                    <a:pt x="0" y="56"/>
                  </a:lnTo>
                  <a:lnTo>
                    <a:pt x="35" y="0"/>
                  </a:lnTo>
                  <a:lnTo>
                    <a:pt x="40" y="2"/>
                  </a:lnTo>
                  <a:lnTo>
                    <a:pt x="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1631661" y="3932049"/>
              <a:ext cx="149949" cy="93410"/>
            </a:xfrm>
            <a:custGeom>
              <a:avLst/>
              <a:gdLst>
                <a:gd name="T0" fmla="*/ 2 w 61"/>
                <a:gd name="T1" fmla="*/ 38 h 38"/>
                <a:gd name="T2" fmla="*/ 0 w 61"/>
                <a:gd name="T3" fmla="*/ 35 h 38"/>
                <a:gd name="T4" fmla="*/ 59 w 61"/>
                <a:gd name="T5" fmla="*/ 0 h 38"/>
                <a:gd name="T6" fmla="*/ 61 w 61"/>
                <a:gd name="T7" fmla="*/ 5 h 38"/>
                <a:gd name="T8" fmla="*/ 2 w 61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8">
                  <a:moveTo>
                    <a:pt x="2" y="38"/>
                  </a:moveTo>
                  <a:lnTo>
                    <a:pt x="0" y="35"/>
                  </a:lnTo>
                  <a:lnTo>
                    <a:pt x="59" y="0"/>
                  </a:lnTo>
                  <a:lnTo>
                    <a:pt x="61" y="5"/>
                  </a:lnTo>
                  <a:lnTo>
                    <a:pt x="2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1631661" y="3211807"/>
              <a:ext cx="149949" cy="98327"/>
            </a:xfrm>
            <a:custGeom>
              <a:avLst/>
              <a:gdLst>
                <a:gd name="T0" fmla="*/ 59 w 61"/>
                <a:gd name="T1" fmla="*/ 40 h 40"/>
                <a:gd name="T2" fmla="*/ 0 w 61"/>
                <a:gd name="T3" fmla="*/ 5 h 40"/>
                <a:gd name="T4" fmla="*/ 2 w 61"/>
                <a:gd name="T5" fmla="*/ 0 h 40"/>
                <a:gd name="T6" fmla="*/ 61 w 61"/>
                <a:gd name="T7" fmla="*/ 35 h 40"/>
                <a:gd name="T8" fmla="*/ 59 w 61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40">
                  <a:moveTo>
                    <a:pt x="59" y="40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61" y="35"/>
                  </a:lnTo>
                  <a:lnTo>
                    <a:pt x="5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2880411" y="3932049"/>
              <a:ext cx="145033" cy="93410"/>
            </a:xfrm>
            <a:custGeom>
              <a:avLst/>
              <a:gdLst>
                <a:gd name="T0" fmla="*/ 56 w 59"/>
                <a:gd name="T1" fmla="*/ 38 h 38"/>
                <a:gd name="T2" fmla="*/ 0 w 59"/>
                <a:gd name="T3" fmla="*/ 5 h 38"/>
                <a:gd name="T4" fmla="*/ 2 w 59"/>
                <a:gd name="T5" fmla="*/ 0 h 38"/>
                <a:gd name="T6" fmla="*/ 59 w 59"/>
                <a:gd name="T7" fmla="*/ 35 h 38"/>
                <a:gd name="T8" fmla="*/ 56 w 59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8">
                  <a:moveTo>
                    <a:pt x="56" y="38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59" y="35"/>
                  </a:lnTo>
                  <a:lnTo>
                    <a:pt x="5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2624761" y="4180325"/>
              <a:ext cx="93410" cy="152406"/>
            </a:xfrm>
            <a:custGeom>
              <a:avLst/>
              <a:gdLst>
                <a:gd name="T0" fmla="*/ 33 w 38"/>
                <a:gd name="T1" fmla="*/ 62 h 62"/>
                <a:gd name="T2" fmla="*/ 0 w 38"/>
                <a:gd name="T3" fmla="*/ 3 h 62"/>
                <a:gd name="T4" fmla="*/ 5 w 38"/>
                <a:gd name="T5" fmla="*/ 0 h 62"/>
                <a:gd name="T6" fmla="*/ 38 w 38"/>
                <a:gd name="T7" fmla="*/ 59 h 62"/>
                <a:gd name="T8" fmla="*/ 33 w 38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62">
                  <a:moveTo>
                    <a:pt x="33" y="62"/>
                  </a:moveTo>
                  <a:lnTo>
                    <a:pt x="0" y="3"/>
                  </a:lnTo>
                  <a:lnTo>
                    <a:pt x="5" y="0"/>
                  </a:lnTo>
                  <a:lnTo>
                    <a:pt x="38" y="59"/>
                  </a:lnTo>
                  <a:lnTo>
                    <a:pt x="33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1899602" y="2934033"/>
              <a:ext cx="98327" cy="149949"/>
            </a:xfrm>
            <a:custGeom>
              <a:avLst/>
              <a:gdLst>
                <a:gd name="T0" fmla="*/ 35 w 40"/>
                <a:gd name="T1" fmla="*/ 61 h 61"/>
                <a:gd name="T2" fmla="*/ 0 w 40"/>
                <a:gd name="T3" fmla="*/ 2 h 61"/>
                <a:gd name="T4" fmla="*/ 4 w 40"/>
                <a:gd name="T5" fmla="*/ 0 h 61"/>
                <a:gd name="T6" fmla="*/ 40 w 40"/>
                <a:gd name="T7" fmla="*/ 59 h 61"/>
                <a:gd name="T8" fmla="*/ 35 w 40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1">
                  <a:moveTo>
                    <a:pt x="35" y="61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40" y="59"/>
                  </a:lnTo>
                  <a:lnTo>
                    <a:pt x="35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2935710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 rot="16200000">
            <a:off x="1887309" y="3061078"/>
            <a:ext cx="870194" cy="105702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21"/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6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263" y="3188165"/>
            <a:ext cx="18954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组合 26"/>
          <p:cNvGrpSpPr/>
          <p:nvPr/>
        </p:nvGrpSpPr>
        <p:grpSpPr>
          <a:xfrm>
            <a:off x="2268533" y="3443813"/>
            <a:ext cx="870194" cy="105702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28" name="Rectangle 11"/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Rectangle 20"/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21"/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 rot="18000000">
            <a:off x="2080529" y="3109956"/>
            <a:ext cx="870194" cy="105702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33" name="Rectangle 11"/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20"/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21"/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 rot="19800000">
            <a:off x="2220848" y="3249245"/>
            <a:ext cx="870194" cy="105702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20"/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Oval 21"/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685043" y="4686172"/>
            <a:ext cx="377539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大数据时代的商业变革</a:t>
            </a:r>
            <a:endParaRPr lang="zh-CN" altLang="en-US" sz="2800" dirty="0" smtClean="0"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1" name="直接连接符 40"/>
          <p:cNvCxnSpPr>
            <a:stCxn id="5" idx="2"/>
          </p:cNvCxnSpPr>
          <p:nvPr/>
        </p:nvCxnSpPr>
        <p:spPr>
          <a:xfrm flipV="1">
            <a:off x="2322407" y="1700808"/>
            <a:ext cx="851746" cy="79169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3174153" y="1700808"/>
            <a:ext cx="1336877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311230" y="1535894"/>
            <a:ext cx="385990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有可能成为大数据时代的赢家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40705" y="150838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53D2FF"/>
                </a:solidFill>
                <a:latin typeface="微软雅黑" pitchFamily="34" charset="-122"/>
                <a:ea typeface="微软雅黑" pitchFamily="34" charset="-122"/>
              </a:rPr>
              <a:t>小规模公司</a:t>
            </a:r>
            <a:endParaRPr lang="zh-CN" altLang="en-US" sz="2000" dirty="0">
              <a:solidFill>
                <a:srgbClr val="53D2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 flipV="1">
            <a:off x="2812784" y="2373433"/>
            <a:ext cx="316110" cy="2750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128894" y="2373433"/>
            <a:ext cx="144664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324274" y="2257681"/>
            <a:ext cx="385990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要么</a:t>
            </a:r>
            <a:r>
              <a:rPr lang="zh-CN" altLang="en-US" sz="14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向两端转化要么</a:t>
            </a: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破产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506871" y="218696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53D2FF"/>
                </a:solidFill>
                <a:latin typeface="微软雅黑" pitchFamily="34" charset="-122"/>
                <a:ea typeface="微软雅黑" pitchFamily="34" charset="-122"/>
              </a:rPr>
              <a:t>中等规模公司</a:t>
            </a:r>
            <a:endParaRPr lang="zh-CN" altLang="en-US" sz="2000" dirty="0">
              <a:solidFill>
                <a:srgbClr val="53D2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3214886" y="3097364"/>
            <a:ext cx="1360648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311230" y="2963996"/>
            <a:ext cx="385990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有可能成为大数据时代的赢家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540704" y="293894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53D2FF"/>
                </a:solidFill>
                <a:latin typeface="微软雅黑" pitchFamily="34" charset="-122"/>
                <a:ea typeface="微软雅黑" pitchFamily="34" charset="-122"/>
              </a:rPr>
              <a:t>大规模公司</a:t>
            </a:r>
            <a:endParaRPr lang="zh-CN" altLang="en-US" sz="2000" dirty="0">
              <a:solidFill>
                <a:srgbClr val="53D2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46" name="Picture 22" descr="D:\360data\重要数据\桌面\未标题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764" y="6915150"/>
            <a:ext cx="17335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285581" y="4287992"/>
            <a:ext cx="5763979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同样，大数据也撼动着国家竞争力。工业化国家在掌握了数据以及大数据技术的背景下，在全球竞争中仍然占据优势，然后随着技术的普及，世界上的其他国家也都开始采用了大数据技术，这将为发展中国家缩小与发达国家的差距提供良好的契机。</a:t>
            </a:r>
          </a:p>
        </p:txBody>
      </p:sp>
    </p:spTree>
    <p:extLst>
      <p:ext uri="{BB962C8B-B14F-4D97-AF65-F5344CB8AC3E}">
        <p14:creationId xmlns:p14="http://schemas.microsoft.com/office/powerpoint/2010/main" val="16684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0.8832 -4.8148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6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4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4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64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91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5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  <p:bldP spid="46" grpId="0"/>
      <p:bldP spid="52" grpId="0"/>
      <p:bldP spid="53" grpId="0"/>
      <p:bldP spid="58" grpId="0"/>
      <p:bldP spid="59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 hidden="1"/>
          <p:cNvSpPr>
            <a:spLocks/>
          </p:cNvSpPr>
          <p:nvPr/>
        </p:nvSpPr>
        <p:spPr bwMode="auto">
          <a:xfrm>
            <a:off x="2322407" y="2712798"/>
            <a:ext cx="924272" cy="916898"/>
          </a:xfrm>
          <a:custGeom>
            <a:avLst/>
            <a:gdLst>
              <a:gd name="T0" fmla="*/ 2 w 159"/>
              <a:gd name="T1" fmla="*/ 0 h 158"/>
              <a:gd name="T2" fmla="*/ 0 w 159"/>
              <a:gd name="T3" fmla="*/ 0 h 158"/>
              <a:gd name="T4" fmla="*/ 0 w 159"/>
              <a:gd name="T5" fmla="*/ 6 h 158"/>
              <a:gd name="T6" fmla="*/ 0 w 159"/>
              <a:gd name="T7" fmla="*/ 106 h 158"/>
              <a:gd name="T8" fmla="*/ 0 w 159"/>
              <a:gd name="T9" fmla="*/ 158 h 158"/>
              <a:gd name="T10" fmla="*/ 159 w 159"/>
              <a:gd name="T11" fmla="*/ 158 h 158"/>
              <a:gd name="T12" fmla="*/ 159 w 159"/>
              <a:gd name="T13" fmla="*/ 157 h 158"/>
              <a:gd name="T14" fmla="*/ 2 w 159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58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58"/>
                  <a:pt x="0" y="158"/>
                  <a:pt x="0" y="158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7"/>
                  <a:pt x="159" y="157"/>
                  <a:pt x="159" y="157"/>
                </a:cubicBezTo>
                <a:cubicBezTo>
                  <a:pt x="159" y="70"/>
                  <a:pt x="89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312099" y="2492502"/>
            <a:ext cx="2020615" cy="2025531"/>
            <a:chOff x="1312099" y="2614471"/>
            <a:chExt cx="2020615" cy="2025531"/>
          </a:xfrm>
          <a:solidFill>
            <a:srgbClr val="53D2FF"/>
          </a:solidFill>
        </p:grpSpPr>
        <p:sp>
          <p:nvSpPr>
            <p:cNvPr id="5" name="Freeform 7"/>
            <p:cNvSpPr>
              <a:spLocks noEditPoints="1"/>
            </p:cNvSpPr>
            <p:nvPr/>
          </p:nvSpPr>
          <p:spPr bwMode="auto">
            <a:xfrm>
              <a:off x="1312099" y="2614471"/>
              <a:ext cx="2020615" cy="2025531"/>
            </a:xfrm>
            <a:custGeom>
              <a:avLst/>
              <a:gdLst>
                <a:gd name="T0" fmla="*/ 174 w 348"/>
                <a:gd name="T1" fmla="*/ 349 h 349"/>
                <a:gd name="T2" fmla="*/ 0 w 348"/>
                <a:gd name="T3" fmla="*/ 175 h 349"/>
                <a:gd name="T4" fmla="*/ 174 w 348"/>
                <a:gd name="T5" fmla="*/ 0 h 349"/>
                <a:gd name="T6" fmla="*/ 348 w 348"/>
                <a:gd name="T7" fmla="*/ 175 h 349"/>
                <a:gd name="T8" fmla="*/ 174 w 348"/>
                <a:gd name="T9" fmla="*/ 349 h 349"/>
                <a:gd name="T10" fmla="*/ 174 w 348"/>
                <a:gd name="T11" fmla="*/ 10 h 349"/>
                <a:gd name="T12" fmla="*/ 9 w 348"/>
                <a:gd name="T13" fmla="*/ 175 h 349"/>
                <a:gd name="T14" fmla="*/ 174 w 348"/>
                <a:gd name="T15" fmla="*/ 339 h 349"/>
                <a:gd name="T16" fmla="*/ 339 w 348"/>
                <a:gd name="T17" fmla="*/ 175 h 349"/>
                <a:gd name="T18" fmla="*/ 174 w 348"/>
                <a:gd name="T19" fmla="*/ 1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8" h="349">
                  <a:moveTo>
                    <a:pt x="174" y="349"/>
                  </a:moveTo>
                  <a:cubicBezTo>
                    <a:pt x="78" y="349"/>
                    <a:pt x="0" y="270"/>
                    <a:pt x="0" y="175"/>
                  </a:cubicBezTo>
                  <a:cubicBezTo>
                    <a:pt x="0" y="79"/>
                    <a:pt x="78" y="0"/>
                    <a:pt x="174" y="0"/>
                  </a:cubicBezTo>
                  <a:cubicBezTo>
                    <a:pt x="270" y="0"/>
                    <a:pt x="348" y="79"/>
                    <a:pt x="348" y="175"/>
                  </a:cubicBezTo>
                  <a:cubicBezTo>
                    <a:pt x="348" y="270"/>
                    <a:pt x="270" y="349"/>
                    <a:pt x="174" y="349"/>
                  </a:cubicBezTo>
                  <a:close/>
                  <a:moveTo>
                    <a:pt x="174" y="10"/>
                  </a:moveTo>
                  <a:cubicBezTo>
                    <a:pt x="83" y="10"/>
                    <a:pt x="9" y="84"/>
                    <a:pt x="9" y="175"/>
                  </a:cubicBezTo>
                  <a:cubicBezTo>
                    <a:pt x="9" y="265"/>
                    <a:pt x="83" y="339"/>
                    <a:pt x="174" y="339"/>
                  </a:cubicBezTo>
                  <a:cubicBezTo>
                    <a:pt x="265" y="339"/>
                    <a:pt x="339" y="265"/>
                    <a:pt x="339" y="175"/>
                  </a:cubicBezTo>
                  <a:cubicBezTo>
                    <a:pt x="339" y="84"/>
                    <a:pt x="265" y="10"/>
                    <a:pt x="17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2322407" y="2816041"/>
              <a:ext cx="12292" cy="2335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2322407" y="4187699"/>
              <a:ext cx="12292" cy="2384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1525960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2637053" y="2914368"/>
              <a:ext cx="98327" cy="157323"/>
            </a:xfrm>
            <a:custGeom>
              <a:avLst/>
              <a:gdLst>
                <a:gd name="T0" fmla="*/ 4 w 40"/>
                <a:gd name="T1" fmla="*/ 64 h 64"/>
                <a:gd name="T2" fmla="*/ 0 w 40"/>
                <a:gd name="T3" fmla="*/ 60 h 64"/>
                <a:gd name="T4" fmla="*/ 35 w 40"/>
                <a:gd name="T5" fmla="*/ 0 h 64"/>
                <a:gd name="T6" fmla="*/ 40 w 40"/>
                <a:gd name="T7" fmla="*/ 3 h 64"/>
                <a:gd name="T8" fmla="*/ 4 w 40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4">
                  <a:moveTo>
                    <a:pt x="4" y="64"/>
                  </a:moveTo>
                  <a:lnTo>
                    <a:pt x="0" y="60"/>
                  </a:lnTo>
                  <a:lnTo>
                    <a:pt x="35" y="0"/>
                  </a:lnTo>
                  <a:lnTo>
                    <a:pt x="40" y="3"/>
                  </a:lnTo>
                  <a:lnTo>
                    <a:pt x="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2880411" y="3211807"/>
              <a:ext cx="149949" cy="93410"/>
            </a:xfrm>
            <a:custGeom>
              <a:avLst/>
              <a:gdLst>
                <a:gd name="T0" fmla="*/ 2 w 61"/>
                <a:gd name="T1" fmla="*/ 38 h 38"/>
                <a:gd name="T2" fmla="*/ 0 w 61"/>
                <a:gd name="T3" fmla="*/ 33 h 38"/>
                <a:gd name="T4" fmla="*/ 56 w 61"/>
                <a:gd name="T5" fmla="*/ 0 h 38"/>
                <a:gd name="T6" fmla="*/ 61 w 61"/>
                <a:gd name="T7" fmla="*/ 5 h 38"/>
                <a:gd name="T8" fmla="*/ 2 w 61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8">
                  <a:moveTo>
                    <a:pt x="2" y="38"/>
                  </a:moveTo>
                  <a:lnTo>
                    <a:pt x="0" y="33"/>
                  </a:lnTo>
                  <a:lnTo>
                    <a:pt x="56" y="0"/>
                  </a:lnTo>
                  <a:lnTo>
                    <a:pt x="61" y="5"/>
                  </a:lnTo>
                  <a:lnTo>
                    <a:pt x="2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1916809" y="4170493"/>
              <a:ext cx="98327" cy="149949"/>
            </a:xfrm>
            <a:custGeom>
              <a:avLst/>
              <a:gdLst>
                <a:gd name="T0" fmla="*/ 4 w 40"/>
                <a:gd name="T1" fmla="*/ 61 h 61"/>
                <a:gd name="T2" fmla="*/ 0 w 40"/>
                <a:gd name="T3" fmla="*/ 56 h 61"/>
                <a:gd name="T4" fmla="*/ 35 w 40"/>
                <a:gd name="T5" fmla="*/ 0 h 61"/>
                <a:gd name="T6" fmla="*/ 40 w 40"/>
                <a:gd name="T7" fmla="*/ 2 h 61"/>
                <a:gd name="T8" fmla="*/ 4 w 40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1">
                  <a:moveTo>
                    <a:pt x="4" y="61"/>
                  </a:moveTo>
                  <a:lnTo>
                    <a:pt x="0" y="56"/>
                  </a:lnTo>
                  <a:lnTo>
                    <a:pt x="35" y="0"/>
                  </a:lnTo>
                  <a:lnTo>
                    <a:pt x="40" y="2"/>
                  </a:lnTo>
                  <a:lnTo>
                    <a:pt x="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1631661" y="3932049"/>
              <a:ext cx="149949" cy="93410"/>
            </a:xfrm>
            <a:custGeom>
              <a:avLst/>
              <a:gdLst>
                <a:gd name="T0" fmla="*/ 2 w 61"/>
                <a:gd name="T1" fmla="*/ 38 h 38"/>
                <a:gd name="T2" fmla="*/ 0 w 61"/>
                <a:gd name="T3" fmla="*/ 35 h 38"/>
                <a:gd name="T4" fmla="*/ 59 w 61"/>
                <a:gd name="T5" fmla="*/ 0 h 38"/>
                <a:gd name="T6" fmla="*/ 61 w 61"/>
                <a:gd name="T7" fmla="*/ 5 h 38"/>
                <a:gd name="T8" fmla="*/ 2 w 61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8">
                  <a:moveTo>
                    <a:pt x="2" y="38"/>
                  </a:moveTo>
                  <a:lnTo>
                    <a:pt x="0" y="35"/>
                  </a:lnTo>
                  <a:lnTo>
                    <a:pt x="59" y="0"/>
                  </a:lnTo>
                  <a:lnTo>
                    <a:pt x="61" y="5"/>
                  </a:lnTo>
                  <a:lnTo>
                    <a:pt x="2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1631661" y="3211807"/>
              <a:ext cx="149949" cy="98327"/>
            </a:xfrm>
            <a:custGeom>
              <a:avLst/>
              <a:gdLst>
                <a:gd name="T0" fmla="*/ 59 w 61"/>
                <a:gd name="T1" fmla="*/ 40 h 40"/>
                <a:gd name="T2" fmla="*/ 0 w 61"/>
                <a:gd name="T3" fmla="*/ 5 h 40"/>
                <a:gd name="T4" fmla="*/ 2 w 61"/>
                <a:gd name="T5" fmla="*/ 0 h 40"/>
                <a:gd name="T6" fmla="*/ 61 w 61"/>
                <a:gd name="T7" fmla="*/ 35 h 40"/>
                <a:gd name="T8" fmla="*/ 59 w 61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40">
                  <a:moveTo>
                    <a:pt x="59" y="40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61" y="35"/>
                  </a:lnTo>
                  <a:lnTo>
                    <a:pt x="5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2880411" y="3932049"/>
              <a:ext cx="145033" cy="93410"/>
            </a:xfrm>
            <a:custGeom>
              <a:avLst/>
              <a:gdLst>
                <a:gd name="T0" fmla="*/ 56 w 59"/>
                <a:gd name="T1" fmla="*/ 38 h 38"/>
                <a:gd name="T2" fmla="*/ 0 w 59"/>
                <a:gd name="T3" fmla="*/ 5 h 38"/>
                <a:gd name="T4" fmla="*/ 2 w 59"/>
                <a:gd name="T5" fmla="*/ 0 h 38"/>
                <a:gd name="T6" fmla="*/ 59 w 59"/>
                <a:gd name="T7" fmla="*/ 35 h 38"/>
                <a:gd name="T8" fmla="*/ 56 w 59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8">
                  <a:moveTo>
                    <a:pt x="56" y="38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59" y="35"/>
                  </a:lnTo>
                  <a:lnTo>
                    <a:pt x="5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2624761" y="4180325"/>
              <a:ext cx="93410" cy="152406"/>
            </a:xfrm>
            <a:custGeom>
              <a:avLst/>
              <a:gdLst>
                <a:gd name="T0" fmla="*/ 33 w 38"/>
                <a:gd name="T1" fmla="*/ 62 h 62"/>
                <a:gd name="T2" fmla="*/ 0 w 38"/>
                <a:gd name="T3" fmla="*/ 3 h 62"/>
                <a:gd name="T4" fmla="*/ 5 w 38"/>
                <a:gd name="T5" fmla="*/ 0 h 62"/>
                <a:gd name="T6" fmla="*/ 38 w 38"/>
                <a:gd name="T7" fmla="*/ 59 h 62"/>
                <a:gd name="T8" fmla="*/ 33 w 38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62">
                  <a:moveTo>
                    <a:pt x="33" y="62"/>
                  </a:moveTo>
                  <a:lnTo>
                    <a:pt x="0" y="3"/>
                  </a:lnTo>
                  <a:lnTo>
                    <a:pt x="5" y="0"/>
                  </a:lnTo>
                  <a:lnTo>
                    <a:pt x="38" y="59"/>
                  </a:lnTo>
                  <a:lnTo>
                    <a:pt x="33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1899602" y="2934033"/>
              <a:ext cx="98327" cy="149949"/>
            </a:xfrm>
            <a:custGeom>
              <a:avLst/>
              <a:gdLst>
                <a:gd name="T0" fmla="*/ 35 w 40"/>
                <a:gd name="T1" fmla="*/ 61 h 61"/>
                <a:gd name="T2" fmla="*/ 0 w 40"/>
                <a:gd name="T3" fmla="*/ 2 h 61"/>
                <a:gd name="T4" fmla="*/ 4 w 40"/>
                <a:gd name="T5" fmla="*/ 0 h 61"/>
                <a:gd name="T6" fmla="*/ 40 w 40"/>
                <a:gd name="T7" fmla="*/ 59 h 61"/>
                <a:gd name="T8" fmla="*/ 35 w 40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1">
                  <a:moveTo>
                    <a:pt x="35" y="61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40" y="59"/>
                  </a:lnTo>
                  <a:lnTo>
                    <a:pt x="35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2935710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 rot="16200000">
            <a:off x="1887309" y="3061078"/>
            <a:ext cx="870194" cy="105702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21"/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6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263" y="3188165"/>
            <a:ext cx="1895475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组合 26"/>
          <p:cNvGrpSpPr/>
          <p:nvPr/>
        </p:nvGrpSpPr>
        <p:grpSpPr>
          <a:xfrm>
            <a:off x="2268533" y="3443813"/>
            <a:ext cx="870194" cy="105702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28" name="Rectangle 11"/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Rectangle 20"/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21"/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 rot="18000000">
            <a:off x="2080529" y="3109956"/>
            <a:ext cx="870194" cy="105702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33" name="Rectangle 11"/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20"/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21"/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 rot="19800000">
            <a:off x="2220848" y="3249245"/>
            <a:ext cx="870194" cy="105702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20"/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Oval 21"/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685043" y="4686172"/>
            <a:ext cx="377539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800" dirty="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大数据时代的管理变革</a:t>
            </a:r>
            <a:endParaRPr lang="zh-CN" altLang="en-US" sz="2800" dirty="0" smtClean="0"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1" name="直接连接符 40"/>
          <p:cNvCxnSpPr>
            <a:stCxn id="5" idx="2"/>
          </p:cNvCxnSpPr>
          <p:nvPr/>
        </p:nvCxnSpPr>
        <p:spPr>
          <a:xfrm flipV="1">
            <a:off x="2322407" y="1700808"/>
            <a:ext cx="851746" cy="79169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3174153" y="1700808"/>
            <a:ext cx="1336877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828724" y="1528261"/>
            <a:ext cx="385990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大</a:t>
            </a:r>
            <a:r>
              <a:rPr lang="zh-CN" altLang="en-US" sz="140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数据的滥用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925428" y="150838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53D2FF"/>
                </a:solidFill>
                <a:latin typeface="微软雅黑" pitchFamily="34" charset="-122"/>
                <a:ea typeface="微软雅黑" pitchFamily="34" charset="-122"/>
              </a:rPr>
              <a:t>风险</a:t>
            </a:r>
            <a:endParaRPr lang="zh-CN" altLang="en-US" sz="2000" dirty="0">
              <a:solidFill>
                <a:srgbClr val="53D2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 flipV="1">
            <a:off x="2812784" y="2373433"/>
            <a:ext cx="316110" cy="2750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128894" y="2373433"/>
            <a:ext cx="144664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828724" y="2215015"/>
            <a:ext cx="385990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保护隐私的法律手段失去了应有的效力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925424" y="221501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53D2FF"/>
                </a:solidFill>
                <a:latin typeface="微软雅黑" pitchFamily="34" charset="-122"/>
                <a:ea typeface="微软雅黑" pitchFamily="34" charset="-122"/>
              </a:rPr>
              <a:t>困境</a:t>
            </a:r>
            <a:endParaRPr lang="zh-CN" altLang="en-US" sz="2000" dirty="0">
              <a:solidFill>
                <a:srgbClr val="53D2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46" name="Picture 22" descr="D:\360data\重要数据\桌面\未标题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764" y="6915150"/>
            <a:ext cx="17335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285581" y="4426491"/>
            <a:ext cx="576397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大数据也是一把双刃剑，在带来巨大便利的同时，其背后也隐藏着一些隐患，我们的隐私也可能会被二次利用我们不要盲目崇拜大数据，而应该让数据为我们所用，让大数据的发展不超出我们的可控</a:t>
            </a:r>
            <a:r>
              <a:rPr lang="zh-CN" altLang="en-US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范围。</a:t>
            </a:r>
            <a:endParaRPr lang="zh-CN" altLang="en-US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934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0.8832 -4.8148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6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1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1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64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0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5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  <p:bldP spid="46" grpId="0"/>
      <p:bldP spid="52" grpId="0"/>
      <p:bldP spid="53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218" y="2898404"/>
            <a:ext cx="296227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972" y="2860304"/>
            <a:ext cx="305752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6" hidden="1"/>
          <p:cNvSpPr>
            <a:spLocks/>
          </p:cNvSpPr>
          <p:nvPr/>
        </p:nvSpPr>
        <p:spPr bwMode="auto">
          <a:xfrm>
            <a:off x="2322407" y="2712798"/>
            <a:ext cx="924272" cy="916898"/>
          </a:xfrm>
          <a:custGeom>
            <a:avLst/>
            <a:gdLst>
              <a:gd name="T0" fmla="*/ 2 w 159"/>
              <a:gd name="T1" fmla="*/ 0 h 158"/>
              <a:gd name="T2" fmla="*/ 0 w 159"/>
              <a:gd name="T3" fmla="*/ 0 h 158"/>
              <a:gd name="T4" fmla="*/ 0 w 159"/>
              <a:gd name="T5" fmla="*/ 6 h 158"/>
              <a:gd name="T6" fmla="*/ 0 w 159"/>
              <a:gd name="T7" fmla="*/ 106 h 158"/>
              <a:gd name="T8" fmla="*/ 0 w 159"/>
              <a:gd name="T9" fmla="*/ 158 h 158"/>
              <a:gd name="T10" fmla="*/ 159 w 159"/>
              <a:gd name="T11" fmla="*/ 158 h 158"/>
              <a:gd name="T12" fmla="*/ 159 w 159"/>
              <a:gd name="T13" fmla="*/ 157 h 158"/>
              <a:gd name="T14" fmla="*/ 2 w 159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58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58"/>
                  <a:pt x="0" y="158"/>
                  <a:pt x="0" y="158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7"/>
                  <a:pt x="159" y="157"/>
                  <a:pt x="159" y="157"/>
                </a:cubicBezTo>
                <a:cubicBezTo>
                  <a:pt x="159" y="70"/>
                  <a:pt x="89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框 17"/>
          <p:cNvSpPr txBox="1"/>
          <p:nvPr/>
        </p:nvSpPr>
        <p:spPr>
          <a:xfrm>
            <a:off x="3695853" y="836712"/>
            <a:ext cx="4798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謝謝您的聆聽</a:t>
            </a:r>
            <a:endParaRPr lang="zh-CN" altLang="en-US" sz="5400" dirty="0"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61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>
          <a:defRPr smtClean="0"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3584</TotalTime>
  <Words>357</Words>
  <Application>Microsoft Macintosh PowerPoint</Application>
  <PresentationFormat>自定义</PresentationFormat>
  <Paragraphs>38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Arial Rounded MT Bold</vt:lpstr>
      <vt:lpstr>Calibri</vt:lpstr>
      <vt:lpstr>Times New Roman</vt:lpstr>
      <vt:lpstr>UKIJ Qolyazma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office1002</cp:lastModifiedBy>
  <cp:revision>426</cp:revision>
  <dcterms:created xsi:type="dcterms:W3CDTF">2014-05-15T03:15:25Z</dcterms:created>
  <dcterms:modified xsi:type="dcterms:W3CDTF">2017-01-03T11:37:20Z</dcterms:modified>
</cp:coreProperties>
</file>